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300" r:id="rId5"/>
    <p:sldId id="301" r:id="rId6"/>
    <p:sldId id="302" r:id="rId7"/>
    <p:sldId id="303" r:id="rId8"/>
    <p:sldId id="305" r:id="rId9"/>
    <p:sldId id="304" r:id="rId10"/>
    <p:sldId id="306" r:id="rId11"/>
    <p:sldId id="307" r:id="rId12"/>
    <p:sldId id="308" r:id="rId13"/>
    <p:sldId id="309" r:id="rId14"/>
    <p:sldId id="310" r:id="rId15"/>
    <p:sldId id="262" r:id="rId16"/>
    <p:sldId id="260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CECEC"/>
    <a:srgbClr val="EEEEEE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5"/>
    <p:restoredTop sz="94613"/>
  </p:normalViewPr>
  <p:slideViewPr>
    <p:cSldViewPr snapToGrid="0" snapToObjects="1">
      <p:cViewPr varScale="1">
        <p:scale>
          <a:sx n="45" d="100"/>
          <a:sy n="45" d="100"/>
        </p:scale>
        <p:origin x="15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7681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9094"/>
            <a:ext cx="10464800" cy="6258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Zizou Slab Bold" pitchFamily="2" charset="77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2"/>
          </a:solidFill>
          <a:uFillTx/>
          <a:latin typeface="Zizou Slab Bold" pitchFamily="2" charset="77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Zizou Slab Bold" pitchFamily="2" charset="77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Zizou Slab Bold" pitchFamily="2" charset="77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Zizou Slab Bold" pitchFamily="2" charset="77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Zizou Slab Bold" pitchFamily="2" charset="77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Zizou Slab Bold" pitchFamily="2" charset="77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37715" y="-391614"/>
            <a:ext cx="13042515" cy="10145214"/>
          </a:xfrm>
          <a:prstGeom prst="rect">
            <a:avLst/>
          </a:prstGeom>
          <a:blipFill>
            <a:blip r:embed="rId2">
              <a:alphaModFix amt="5000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" name="APPLE  UX REVIEW"/>
          <p:cNvSpPr txBox="1"/>
          <p:nvPr/>
        </p:nvSpPr>
        <p:spPr>
          <a:xfrm>
            <a:off x="11507001" y="3453209"/>
            <a:ext cx="84157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5600" b="0">
                <a:solidFill>
                  <a:srgbClr val="FFFFFF"/>
                </a:solidFill>
                <a:latin typeface="Solano Gothic MVB Std Bold"/>
                <a:ea typeface="Solano Gothic MVB Std Bold"/>
                <a:cs typeface="Solano Gothic MVB Std Bold"/>
                <a:sym typeface="Solano Gothic MVB Std Bold"/>
              </a:defRPr>
            </a:lvl1pPr>
          </a:lstStyle>
          <a:p>
            <a:r>
              <a:rPr lang="es-ES" dirty="0"/>
              <a:t>API</a:t>
            </a:r>
            <a:endParaRPr dirty="0"/>
          </a:p>
        </p:txBody>
      </p:sp>
      <p:pic>
        <p:nvPicPr>
          <p:cNvPr id="121" name="logo-footer-3.png" descr="logo-footer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317" y="651282"/>
            <a:ext cx="810261" cy="81026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I458 | Implementación de Aplicaciones para Dispositivos Apple"/>
          <p:cNvSpPr txBox="1"/>
          <p:nvPr/>
        </p:nvSpPr>
        <p:spPr>
          <a:xfrm>
            <a:off x="636884" y="8751330"/>
            <a:ext cx="572272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rgbClr val="FFFFFF"/>
                </a:solidFill>
                <a:latin typeface="Zizou Slab Bold"/>
                <a:ea typeface="Zizou Slab Bold"/>
                <a:cs typeface="Zizou Slab Bold"/>
                <a:sym typeface="Zizou Slab"/>
              </a:defRPr>
            </a:lvl1pPr>
          </a:lstStyle>
          <a:p>
            <a:r>
              <a:rPr dirty="0"/>
              <a:t>SI</a:t>
            </a:r>
            <a:r>
              <a:rPr lang="es-ES" dirty="0"/>
              <a:t>705 </a:t>
            </a:r>
            <a:r>
              <a:rPr dirty="0"/>
              <a:t>| </a:t>
            </a:r>
            <a:r>
              <a:rPr lang="es-ES" dirty="0"/>
              <a:t>Arquitectura de Aplicaciones Web</a:t>
            </a:r>
            <a:endParaRPr dirty="0"/>
          </a:p>
        </p:txBody>
      </p:sp>
      <p:sp>
        <p:nvSpPr>
          <p:cNvPr id="123" name="UNIDAD 1 | IOS EXPERIENCES"/>
          <p:cNvSpPr txBox="1"/>
          <p:nvPr/>
        </p:nvSpPr>
        <p:spPr>
          <a:xfrm>
            <a:off x="3692362" y="3044194"/>
            <a:ext cx="865621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rPr dirty="0"/>
              <a:t>UNIDAD </a:t>
            </a:r>
            <a:r>
              <a:rPr lang="es-ES" dirty="0"/>
              <a:t>3</a:t>
            </a:r>
            <a:r>
              <a:rPr dirty="0"/>
              <a:t> | </a:t>
            </a:r>
            <a:r>
              <a:rPr lang="es-ES" dirty="0"/>
              <a:t>Desarrollo de </a:t>
            </a:r>
            <a:r>
              <a:rPr lang="es-ES" dirty="0" err="1"/>
              <a:t>APIs</a:t>
            </a:r>
            <a:r>
              <a:rPr lang="es-ES" dirty="0"/>
              <a:t> robustas con </a:t>
            </a:r>
            <a:r>
              <a:rPr lang="es-ES" dirty="0" err="1"/>
              <a:t>frameworks</a:t>
            </a:r>
            <a:r>
              <a:rPr lang="es-ES" dirty="0"/>
              <a:t> de </a:t>
            </a:r>
            <a:r>
              <a:rPr lang="es-ES" dirty="0" err="1"/>
              <a:t>backend</a:t>
            </a:r>
            <a:endParaRPr dirty="0"/>
          </a:p>
        </p:txBody>
      </p:sp>
      <p:pic>
        <p:nvPicPr>
          <p:cNvPr id="124" name="ing-software-2.jpg" descr="ing-software-2.jpg"/>
          <p:cNvPicPr>
            <a:picLocks noChangeAspect="1"/>
          </p:cNvPicPr>
          <p:nvPr/>
        </p:nvPicPr>
        <p:blipFill>
          <a:blip r:embed="rId4"/>
          <a:srcRect l="47245" t="1724" r="34380"/>
          <a:stretch>
            <a:fillRect/>
          </a:stretch>
        </p:blipFill>
        <p:spPr>
          <a:xfrm>
            <a:off x="8932706" y="6641877"/>
            <a:ext cx="3415872" cy="3077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426" extrusionOk="0">
                <a:moveTo>
                  <a:pt x="12036" y="11"/>
                </a:moveTo>
                <a:cubicBezTo>
                  <a:pt x="11969" y="4"/>
                  <a:pt x="11875" y="86"/>
                  <a:pt x="11793" y="255"/>
                </a:cubicBezTo>
                <a:cubicBezTo>
                  <a:pt x="11620" y="612"/>
                  <a:pt x="10823" y="612"/>
                  <a:pt x="10650" y="255"/>
                </a:cubicBezTo>
                <a:cubicBezTo>
                  <a:pt x="10442" y="-174"/>
                  <a:pt x="10250" y="-45"/>
                  <a:pt x="10268" y="512"/>
                </a:cubicBezTo>
                <a:cubicBezTo>
                  <a:pt x="10282" y="927"/>
                  <a:pt x="10235" y="1061"/>
                  <a:pt x="10004" y="1227"/>
                </a:cubicBezTo>
                <a:cubicBezTo>
                  <a:pt x="9748" y="1413"/>
                  <a:pt x="9691" y="1410"/>
                  <a:pt x="9415" y="1235"/>
                </a:cubicBezTo>
                <a:cubicBezTo>
                  <a:pt x="9247" y="1129"/>
                  <a:pt x="9042" y="1069"/>
                  <a:pt x="8961" y="1101"/>
                </a:cubicBezTo>
                <a:cubicBezTo>
                  <a:pt x="8880" y="1133"/>
                  <a:pt x="8752" y="1105"/>
                  <a:pt x="8675" y="1038"/>
                </a:cubicBezTo>
                <a:cubicBezTo>
                  <a:pt x="8554" y="930"/>
                  <a:pt x="7724" y="876"/>
                  <a:pt x="5851" y="856"/>
                </a:cubicBezTo>
                <a:cubicBezTo>
                  <a:pt x="5534" y="853"/>
                  <a:pt x="5348" y="905"/>
                  <a:pt x="5365" y="990"/>
                </a:cubicBezTo>
                <a:cubicBezTo>
                  <a:pt x="5397" y="1151"/>
                  <a:pt x="4984" y="1426"/>
                  <a:pt x="4808" y="1362"/>
                </a:cubicBezTo>
                <a:cubicBezTo>
                  <a:pt x="4641" y="1300"/>
                  <a:pt x="3856" y="2142"/>
                  <a:pt x="3854" y="2385"/>
                </a:cubicBezTo>
                <a:cubicBezTo>
                  <a:pt x="3853" y="2495"/>
                  <a:pt x="3743" y="2605"/>
                  <a:pt x="3608" y="2626"/>
                </a:cubicBezTo>
                <a:cubicBezTo>
                  <a:pt x="3434" y="2653"/>
                  <a:pt x="3380" y="2731"/>
                  <a:pt x="3419" y="2894"/>
                </a:cubicBezTo>
                <a:cubicBezTo>
                  <a:pt x="3453" y="3038"/>
                  <a:pt x="3376" y="3197"/>
                  <a:pt x="3215" y="3321"/>
                </a:cubicBezTo>
                <a:cubicBezTo>
                  <a:pt x="3074" y="3430"/>
                  <a:pt x="2950" y="3652"/>
                  <a:pt x="2940" y="3811"/>
                </a:cubicBezTo>
                <a:cubicBezTo>
                  <a:pt x="2927" y="4007"/>
                  <a:pt x="2837" y="4110"/>
                  <a:pt x="2662" y="4139"/>
                </a:cubicBezTo>
                <a:cubicBezTo>
                  <a:pt x="2461" y="4171"/>
                  <a:pt x="2417" y="4243"/>
                  <a:pt x="2465" y="4447"/>
                </a:cubicBezTo>
                <a:cubicBezTo>
                  <a:pt x="2500" y="4592"/>
                  <a:pt x="2442" y="4870"/>
                  <a:pt x="2337" y="5067"/>
                </a:cubicBezTo>
                <a:cubicBezTo>
                  <a:pt x="2187" y="5347"/>
                  <a:pt x="2171" y="5477"/>
                  <a:pt x="2272" y="5656"/>
                </a:cubicBezTo>
                <a:cubicBezTo>
                  <a:pt x="2348" y="5789"/>
                  <a:pt x="2364" y="5955"/>
                  <a:pt x="2308" y="6055"/>
                </a:cubicBezTo>
                <a:cubicBezTo>
                  <a:pt x="2255" y="6149"/>
                  <a:pt x="2239" y="6276"/>
                  <a:pt x="2272" y="6335"/>
                </a:cubicBezTo>
                <a:cubicBezTo>
                  <a:pt x="2306" y="6395"/>
                  <a:pt x="2256" y="6542"/>
                  <a:pt x="2165" y="6659"/>
                </a:cubicBezTo>
                <a:cubicBezTo>
                  <a:pt x="2074" y="6776"/>
                  <a:pt x="1973" y="6964"/>
                  <a:pt x="1937" y="7078"/>
                </a:cubicBezTo>
                <a:cubicBezTo>
                  <a:pt x="1895" y="7208"/>
                  <a:pt x="1687" y="7312"/>
                  <a:pt x="1376" y="7358"/>
                </a:cubicBezTo>
                <a:cubicBezTo>
                  <a:pt x="1104" y="7399"/>
                  <a:pt x="777" y="7446"/>
                  <a:pt x="651" y="7465"/>
                </a:cubicBezTo>
                <a:cubicBezTo>
                  <a:pt x="509" y="7487"/>
                  <a:pt x="422" y="7597"/>
                  <a:pt x="422" y="7753"/>
                </a:cubicBezTo>
                <a:cubicBezTo>
                  <a:pt x="422" y="7892"/>
                  <a:pt x="364" y="8002"/>
                  <a:pt x="290" y="8002"/>
                </a:cubicBezTo>
                <a:cubicBezTo>
                  <a:pt x="53" y="8003"/>
                  <a:pt x="-29" y="8198"/>
                  <a:pt x="8" y="8674"/>
                </a:cubicBezTo>
                <a:cubicBezTo>
                  <a:pt x="52" y="9239"/>
                  <a:pt x="160" y="9321"/>
                  <a:pt x="822" y="9318"/>
                </a:cubicBezTo>
                <a:cubicBezTo>
                  <a:pt x="1722" y="9314"/>
                  <a:pt x="1907" y="9369"/>
                  <a:pt x="1915" y="9642"/>
                </a:cubicBezTo>
                <a:cubicBezTo>
                  <a:pt x="1924" y="9941"/>
                  <a:pt x="1748" y="10389"/>
                  <a:pt x="1658" y="10290"/>
                </a:cubicBezTo>
                <a:cubicBezTo>
                  <a:pt x="1623" y="10252"/>
                  <a:pt x="1498" y="10275"/>
                  <a:pt x="1379" y="10345"/>
                </a:cubicBezTo>
                <a:cubicBezTo>
                  <a:pt x="1210" y="10445"/>
                  <a:pt x="1188" y="10524"/>
                  <a:pt x="1279" y="10712"/>
                </a:cubicBezTo>
                <a:cubicBezTo>
                  <a:pt x="1359" y="10877"/>
                  <a:pt x="1359" y="10975"/>
                  <a:pt x="1276" y="11032"/>
                </a:cubicBezTo>
                <a:cubicBezTo>
                  <a:pt x="1199" y="11085"/>
                  <a:pt x="1228" y="11176"/>
                  <a:pt x="1358" y="11281"/>
                </a:cubicBezTo>
                <a:cubicBezTo>
                  <a:pt x="1550" y="11436"/>
                  <a:pt x="1544" y="11457"/>
                  <a:pt x="1258" y="11601"/>
                </a:cubicBezTo>
                <a:lnTo>
                  <a:pt x="951" y="11755"/>
                </a:lnTo>
                <a:lnTo>
                  <a:pt x="951" y="13466"/>
                </a:lnTo>
                <a:cubicBezTo>
                  <a:pt x="951" y="15003"/>
                  <a:pt x="973" y="15191"/>
                  <a:pt x="1169" y="15342"/>
                </a:cubicBezTo>
                <a:cubicBezTo>
                  <a:pt x="1347" y="15480"/>
                  <a:pt x="1365" y="15571"/>
                  <a:pt x="1272" y="15840"/>
                </a:cubicBezTo>
                <a:cubicBezTo>
                  <a:pt x="1188" y="16085"/>
                  <a:pt x="1200" y="16218"/>
                  <a:pt x="1319" y="16369"/>
                </a:cubicBezTo>
                <a:cubicBezTo>
                  <a:pt x="1407" y="16481"/>
                  <a:pt x="1454" y="16652"/>
                  <a:pt x="1422" y="16749"/>
                </a:cubicBezTo>
                <a:cubicBezTo>
                  <a:pt x="1391" y="16845"/>
                  <a:pt x="1410" y="16893"/>
                  <a:pt x="1465" y="16855"/>
                </a:cubicBezTo>
                <a:cubicBezTo>
                  <a:pt x="1520" y="16818"/>
                  <a:pt x="1740" y="16950"/>
                  <a:pt x="1954" y="17148"/>
                </a:cubicBezTo>
                <a:cubicBezTo>
                  <a:pt x="2251" y="17421"/>
                  <a:pt x="2316" y="17548"/>
                  <a:pt x="2222" y="17673"/>
                </a:cubicBezTo>
                <a:cubicBezTo>
                  <a:pt x="2124" y="17803"/>
                  <a:pt x="2186" y="17836"/>
                  <a:pt x="2519" y="17835"/>
                </a:cubicBezTo>
                <a:cubicBezTo>
                  <a:pt x="2899" y="17834"/>
                  <a:pt x="2936" y="17865"/>
                  <a:pt x="2933" y="18171"/>
                </a:cubicBezTo>
                <a:cubicBezTo>
                  <a:pt x="2931" y="18356"/>
                  <a:pt x="2957" y="18501"/>
                  <a:pt x="2990" y="18491"/>
                </a:cubicBezTo>
                <a:cubicBezTo>
                  <a:pt x="3024" y="18481"/>
                  <a:pt x="3169" y="18546"/>
                  <a:pt x="3311" y="18633"/>
                </a:cubicBezTo>
                <a:cubicBezTo>
                  <a:pt x="3454" y="18720"/>
                  <a:pt x="3618" y="18759"/>
                  <a:pt x="3676" y="18720"/>
                </a:cubicBezTo>
                <a:cubicBezTo>
                  <a:pt x="3733" y="18681"/>
                  <a:pt x="3851" y="18762"/>
                  <a:pt x="3940" y="18902"/>
                </a:cubicBezTo>
                <a:cubicBezTo>
                  <a:pt x="4054" y="19082"/>
                  <a:pt x="4200" y="19146"/>
                  <a:pt x="4440" y="19115"/>
                </a:cubicBezTo>
                <a:cubicBezTo>
                  <a:pt x="4892" y="19057"/>
                  <a:pt x="5320" y="19240"/>
                  <a:pt x="5244" y="19459"/>
                </a:cubicBezTo>
                <a:cubicBezTo>
                  <a:pt x="5186" y="19623"/>
                  <a:pt x="5357" y="19913"/>
                  <a:pt x="5511" y="19913"/>
                </a:cubicBezTo>
                <a:cubicBezTo>
                  <a:pt x="5551" y="19913"/>
                  <a:pt x="5810" y="19692"/>
                  <a:pt x="6086" y="19419"/>
                </a:cubicBezTo>
                <a:cubicBezTo>
                  <a:pt x="6768" y="18746"/>
                  <a:pt x="6879" y="18871"/>
                  <a:pt x="6879" y="20308"/>
                </a:cubicBezTo>
                <a:lnTo>
                  <a:pt x="6879" y="21426"/>
                </a:lnTo>
                <a:lnTo>
                  <a:pt x="18500" y="21426"/>
                </a:lnTo>
                <a:lnTo>
                  <a:pt x="18521" y="20715"/>
                </a:lnTo>
                <a:cubicBezTo>
                  <a:pt x="18533" y="20324"/>
                  <a:pt x="18570" y="19956"/>
                  <a:pt x="18603" y="19897"/>
                </a:cubicBezTo>
                <a:cubicBezTo>
                  <a:pt x="18637" y="19838"/>
                  <a:pt x="18879" y="19784"/>
                  <a:pt x="19143" y="19779"/>
                </a:cubicBezTo>
                <a:cubicBezTo>
                  <a:pt x="20054" y="19762"/>
                  <a:pt x="20042" y="19786"/>
                  <a:pt x="20050" y="17985"/>
                </a:cubicBezTo>
                <a:cubicBezTo>
                  <a:pt x="20053" y="17104"/>
                  <a:pt x="20024" y="16344"/>
                  <a:pt x="19982" y="16298"/>
                </a:cubicBezTo>
                <a:cubicBezTo>
                  <a:pt x="19940" y="16252"/>
                  <a:pt x="19713" y="16208"/>
                  <a:pt x="19478" y="16203"/>
                </a:cubicBezTo>
                <a:cubicBezTo>
                  <a:pt x="19102" y="16196"/>
                  <a:pt x="19050" y="16157"/>
                  <a:pt x="19050" y="15884"/>
                </a:cubicBezTo>
                <a:cubicBezTo>
                  <a:pt x="19050" y="15687"/>
                  <a:pt x="19145" y="15522"/>
                  <a:pt x="19307" y="15433"/>
                </a:cubicBezTo>
                <a:cubicBezTo>
                  <a:pt x="19448" y="15356"/>
                  <a:pt x="19534" y="15262"/>
                  <a:pt x="19500" y="15224"/>
                </a:cubicBezTo>
                <a:cubicBezTo>
                  <a:pt x="19465" y="15186"/>
                  <a:pt x="19570" y="15041"/>
                  <a:pt x="19728" y="14904"/>
                </a:cubicBezTo>
                <a:cubicBezTo>
                  <a:pt x="19887" y="14766"/>
                  <a:pt x="19984" y="14622"/>
                  <a:pt x="19946" y="14580"/>
                </a:cubicBezTo>
                <a:cubicBezTo>
                  <a:pt x="19908" y="14538"/>
                  <a:pt x="20007" y="14446"/>
                  <a:pt x="20168" y="14378"/>
                </a:cubicBezTo>
                <a:cubicBezTo>
                  <a:pt x="20342" y="14305"/>
                  <a:pt x="20477" y="14141"/>
                  <a:pt x="20500" y="13968"/>
                </a:cubicBezTo>
                <a:cubicBezTo>
                  <a:pt x="20527" y="13759"/>
                  <a:pt x="20608" y="13680"/>
                  <a:pt x="20793" y="13687"/>
                </a:cubicBezTo>
                <a:cubicBezTo>
                  <a:pt x="20934" y="13693"/>
                  <a:pt x="21023" y="13669"/>
                  <a:pt x="20993" y="13636"/>
                </a:cubicBezTo>
                <a:cubicBezTo>
                  <a:pt x="20894" y="13526"/>
                  <a:pt x="21178" y="13246"/>
                  <a:pt x="21325" y="13308"/>
                </a:cubicBezTo>
                <a:cubicBezTo>
                  <a:pt x="21487" y="13376"/>
                  <a:pt x="21516" y="12401"/>
                  <a:pt x="21360" y="12135"/>
                </a:cubicBezTo>
                <a:cubicBezTo>
                  <a:pt x="21310" y="12049"/>
                  <a:pt x="21318" y="11879"/>
                  <a:pt x="21378" y="11755"/>
                </a:cubicBezTo>
                <a:cubicBezTo>
                  <a:pt x="21557" y="11388"/>
                  <a:pt x="21506" y="8601"/>
                  <a:pt x="21318" y="8429"/>
                </a:cubicBezTo>
                <a:cubicBezTo>
                  <a:pt x="21227" y="8346"/>
                  <a:pt x="21192" y="8181"/>
                  <a:pt x="21232" y="8042"/>
                </a:cubicBezTo>
                <a:cubicBezTo>
                  <a:pt x="21276" y="7887"/>
                  <a:pt x="21227" y="7737"/>
                  <a:pt x="21100" y="7635"/>
                </a:cubicBezTo>
                <a:cubicBezTo>
                  <a:pt x="20857" y="7439"/>
                  <a:pt x="20977" y="7185"/>
                  <a:pt x="21310" y="7185"/>
                </a:cubicBezTo>
                <a:cubicBezTo>
                  <a:pt x="21492" y="7185"/>
                  <a:pt x="21520" y="7148"/>
                  <a:pt x="21425" y="7042"/>
                </a:cubicBezTo>
                <a:cubicBezTo>
                  <a:pt x="21329" y="6937"/>
                  <a:pt x="21328" y="6842"/>
                  <a:pt x="21425" y="6671"/>
                </a:cubicBezTo>
                <a:cubicBezTo>
                  <a:pt x="21571" y="6413"/>
                  <a:pt x="21512" y="6299"/>
                  <a:pt x="21203" y="6248"/>
                </a:cubicBezTo>
                <a:cubicBezTo>
                  <a:pt x="21029" y="6220"/>
                  <a:pt x="21000" y="6119"/>
                  <a:pt x="21028" y="5660"/>
                </a:cubicBezTo>
                <a:cubicBezTo>
                  <a:pt x="21089" y="4695"/>
                  <a:pt x="21105" y="4563"/>
                  <a:pt x="21182" y="4479"/>
                </a:cubicBezTo>
                <a:cubicBezTo>
                  <a:pt x="21223" y="4433"/>
                  <a:pt x="21038" y="4173"/>
                  <a:pt x="20768" y="3898"/>
                </a:cubicBezTo>
                <a:cubicBezTo>
                  <a:pt x="20347" y="3470"/>
                  <a:pt x="20220" y="3406"/>
                  <a:pt x="19903" y="3467"/>
                </a:cubicBezTo>
                <a:cubicBezTo>
                  <a:pt x="19646" y="3517"/>
                  <a:pt x="19472" y="3476"/>
                  <a:pt x="19325" y="3329"/>
                </a:cubicBezTo>
                <a:cubicBezTo>
                  <a:pt x="19209" y="3213"/>
                  <a:pt x="18927" y="3099"/>
                  <a:pt x="18700" y="3076"/>
                </a:cubicBezTo>
                <a:cubicBezTo>
                  <a:pt x="17988" y="3006"/>
                  <a:pt x="17821" y="2666"/>
                  <a:pt x="18246" y="2148"/>
                </a:cubicBezTo>
                <a:cubicBezTo>
                  <a:pt x="18458" y="1890"/>
                  <a:pt x="18459" y="1890"/>
                  <a:pt x="18071" y="1907"/>
                </a:cubicBezTo>
                <a:cubicBezTo>
                  <a:pt x="17477" y="1933"/>
                  <a:pt x="16874" y="1727"/>
                  <a:pt x="16982" y="1535"/>
                </a:cubicBezTo>
                <a:cubicBezTo>
                  <a:pt x="17009" y="1488"/>
                  <a:pt x="16009" y="1472"/>
                  <a:pt x="14761" y="1496"/>
                </a:cubicBezTo>
                <a:lnTo>
                  <a:pt x="12493" y="1535"/>
                </a:lnTo>
                <a:lnTo>
                  <a:pt x="12297" y="1053"/>
                </a:lnTo>
                <a:cubicBezTo>
                  <a:pt x="12190" y="787"/>
                  <a:pt x="12115" y="443"/>
                  <a:pt x="12129" y="287"/>
                </a:cubicBezTo>
                <a:cubicBezTo>
                  <a:pt x="12144" y="111"/>
                  <a:pt x="12103" y="17"/>
                  <a:pt x="12036" y="1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5" name="PREGRADO"/>
          <p:cNvSpPr txBox="1"/>
          <p:nvPr/>
        </p:nvSpPr>
        <p:spPr>
          <a:xfrm>
            <a:off x="636884" y="589821"/>
            <a:ext cx="274434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600" b="0">
                <a:solidFill>
                  <a:srgbClr val="FFFFFF"/>
                </a:solidFill>
                <a:latin typeface="Solano Gothic MVB Std Bold"/>
                <a:ea typeface="Solano Gothic MVB Std Bold"/>
                <a:cs typeface="Solano Gothic MVB Std Bold"/>
                <a:sym typeface="Solano Gothic MVB Std Bold"/>
              </a:defRPr>
            </a:lvl1pPr>
          </a:lstStyle>
          <a:p>
            <a:pPr algn="l"/>
            <a:r>
              <a:rPr dirty="0"/>
              <a:t>PREGRADO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5B2E01E-B8CB-3380-A3F9-83E2A4A20A78}"/>
              </a:ext>
            </a:extLst>
          </p:cNvPr>
          <p:cNvSpPr txBox="1"/>
          <p:nvPr/>
        </p:nvSpPr>
        <p:spPr>
          <a:xfrm>
            <a:off x="2105247" y="3933221"/>
            <a:ext cx="765544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PE" sz="6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</a:t>
            </a:r>
            <a:r>
              <a:rPr lang="es-PE" sz="6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</a:t>
            </a:r>
            <a:endParaRPr lang="es-PE" sz="6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95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CC68C83-FA42-8230-F53A-1E592CD7DEFB}"/>
              </a:ext>
            </a:extLst>
          </p:cNvPr>
          <p:cNvSpPr txBox="1"/>
          <p:nvPr/>
        </p:nvSpPr>
        <p:spPr>
          <a:xfrm>
            <a:off x="2147776" y="3819067"/>
            <a:ext cx="920779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  <a:p>
            <a:r>
              <a:rPr lang="en-US" sz="4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Spring, Less Configuration</a:t>
            </a:r>
            <a:endParaRPr lang="es-PE" sz="48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122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72E199-EA7E-87FE-CCB2-B3E793CC0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26926" r="35574" b="24212"/>
          <a:stretch/>
        </p:blipFill>
        <p:spPr>
          <a:xfrm>
            <a:off x="344818" y="1488557"/>
            <a:ext cx="12315163" cy="61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56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0BA260-4D3E-02BA-84C2-6CB8F5D1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1" t="29545" r="35901" b="23631"/>
          <a:stretch/>
        </p:blipFill>
        <p:spPr>
          <a:xfrm>
            <a:off x="744278" y="1778019"/>
            <a:ext cx="11780875" cy="571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53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AF3F0C-FDC6-E51B-6AA3-715A911BA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0" t="20819" r="36555" b="9670"/>
          <a:stretch/>
        </p:blipFill>
        <p:spPr>
          <a:xfrm>
            <a:off x="871871" y="1057419"/>
            <a:ext cx="11270512" cy="80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https://developer.apple.com"/>
          <p:cNvSpPr txBox="1"/>
          <p:nvPr/>
        </p:nvSpPr>
        <p:spPr>
          <a:xfrm>
            <a:off x="624938" y="2571480"/>
            <a:ext cx="11754924" cy="484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6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https://docs.jboss.org/hibernate/core/4.3/manual/en-US/html_single/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s-PE" sz="2800" dirty="0">
                <a:solidFill>
                  <a:schemeClr val="tx1"/>
                </a:solidFill>
              </a:rPr>
              <a:t>https://docs.jboss.org/hibernate/orm/current/userguide/html_single/Hibernate_User_Guide.html</a:t>
            </a:r>
          </a:p>
          <a:p>
            <a:endParaRPr lang="es-PE" sz="2800" dirty="0">
              <a:solidFill>
                <a:schemeClr val="tx1"/>
              </a:solidFill>
            </a:endParaRPr>
          </a:p>
          <a:p>
            <a:r>
              <a:rPr lang="es-PE" sz="2800" dirty="0">
                <a:solidFill>
                  <a:schemeClr val="tx1"/>
                </a:solidFill>
              </a:rPr>
              <a:t>https://www.javaworld.com/article/3379043/what-is-jpa-introduction-to-the-java-persistence-api.html</a:t>
            </a:r>
          </a:p>
          <a:p>
            <a:r>
              <a:rPr lang="es-PE" sz="2800" dirty="0">
                <a:solidFill>
                  <a:schemeClr val="tx1"/>
                </a:solidFill>
              </a:rPr>
              <a:t>https://www.javaworld.com/article/3373652/java-persistence-with-jpa-and-hibernate-part-1-entities-and-relationships.html</a:t>
            </a:r>
          </a:p>
          <a:p>
            <a:r>
              <a:rPr lang="es-PE" sz="2800" dirty="0">
                <a:solidFill>
                  <a:schemeClr val="tx1"/>
                </a:solidFill>
              </a:rPr>
              <a:t>https://www.javaworld.com/article/3387643/java-persistence-with-jpa-and-hibernate-part-2-many-to-many-relationships.html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" name="AGENDA">
            <a:extLst>
              <a:ext uri="{FF2B5EF4-FFF2-40B4-BE49-F238E27FC236}">
                <a16:creationId xmlns:a16="http://schemas.microsoft.com/office/drawing/2014/main" id="{7899DE69-D35C-7E4F-AF85-C8BB8FDC277B}"/>
              </a:ext>
            </a:extLst>
          </p:cNvPr>
          <p:cNvSpPr txBox="1"/>
          <p:nvPr/>
        </p:nvSpPr>
        <p:spPr>
          <a:xfrm>
            <a:off x="624938" y="668393"/>
            <a:ext cx="30937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600" b="0">
                <a:solidFill>
                  <a:srgbClr val="3B375B"/>
                </a:solidFill>
                <a:latin typeface="Solano Gothic MVB Std Bold"/>
                <a:ea typeface="Solano Gothic MVB Std Bold"/>
                <a:cs typeface="Solano Gothic MVB Std Bold"/>
                <a:sym typeface="Solano Gothic MVB Std Bold"/>
              </a:defRPr>
            </a:lvl1pPr>
          </a:lstStyle>
          <a:p>
            <a:r>
              <a:rPr lang="es-ES" dirty="0"/>
              <a:t>REFERENCIAS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13AE6CC-9A29-EC44-A76E-F1DB2999FB71}"/>
              </a:ext>
            </a:extLst>
          </p:cNvPr>
          <p:cNvSpPr/>
          <p:nvPr/>
        </p:nvSpPr>
        <p:spPr>
          <a:xfrm>
            <a:off x="672165" y="526167"/>
            <a:ext cx="2951999" cy="1243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3B375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" name="Para profundizar">
            <a:extLst>
              <a:ext uri="{FF2B5EF4-FFF2-40B4-BE49-F238E27FC236}">
                <a16:creationId xmlns:a16="http://schemas.microsoft.com/office/drawing/2014/main" id="{472DADE1-180E-534C-8956-A77F68292D4C}"/>
              </a:ext>
            </a:extLst>
          </p:cNvPr>
          <p:cNvSpPr txBox="1"/>
          <p:nvPr/>
        </p:nvSpPr>
        <p:spPr>
          <a:xfrm>
            <a:off x="624938" y="1914890"/>
            <a:ext cx="34945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 b="0">
                <a:solidFill>
                  <a:srgbClr val="929292"/>
                </a:solidFill>
                <a:latin typeface="Zizou Slab Bold"/>
                <a:ea typeface="Zizou Slab Bold"/>
                <a:cs typeface="Zizou Slab Bold"/>
                <a:sym typeface="Zizou Slab"/>
              </a:defRPr>
            </a:lvl1pPr>
          </a:lstStyle>
          <a:p>
            <a:r>
              <a:rPr lang="es-ES" dirty="0"/>
              <a:t>Para profundizar</a:t>
            </a:r>
            <a:endParaRPr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077FEB-386F-2443-AEDB-A308043CE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43000" contrast="-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0367" y="8280476"/>
            <a:ext cx="839495" cy="8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413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Escuela de Ingeniería de Sistemas y Computación | Facultad de Ingeniería"/>
          <p:cNvSpPr txBox="1"/>
          <p:nvPr/>
        </p:nvSpPr>
        <p:spPr>
          <a:xfrm>
            <a:off x="658450" y="1449428"/>
            <a:ext cx="6982816" cy="32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t>Escuela de Ingeniería de Sistemas y Computación | Facultad de Ingeniería</a:t>
            </a:r>
          </a:p>
        </p:txBody>
      </p:sp>
      <p:sp>
        <p:nvSpPr>
          <p:cNvPr id="142" name="Ingeniería de Software"/>
          <p:cNvSpPr txBox="1"/>
          <p:nvPr/>
        </p:nvSpPr>
        <p:spPr>
          <a:xfrm>
            <a:off x="658450" y="1170028"/>
            <a:ext cx="403155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b="0">
                <a:solidFill>
                  <a:srgbClr val="FFFFFF"/>
                </a:solidFill>
                <a:latin typeface="Zizou Slab Medium"/>
                <a:ea typeface="Zizou Slab Medium"/>
                <a:cs typeface="Zizou Slab Medium"/>
                <a:sym typeface="Zizou Slab Medium"/>
              </a:defRPr>
            </a:lvl1pPr>
          </a:lstStyle>
          <a:p>
            <a:r>
              <a:rPr dirty="0" err="1"/>
              <a:t>Ingeniería</a:t>
            </a:r>
            <a:r>
              <a:rPr dirty="0"/>
              <a:t> de </a:t>
            </a:r>
            <a:r>
              <a:rPr lang="es-PE" dirty="0"/>
              <a:t> Sistemas de Información</a:t>
            </a:r>
            <a:endParaRPr dirty="0"/>
          </a:p>
        </p:txBody>
      </p:sp>
      <p:sp>
        <p:nvSpPr>
          <p:cNvPr id="143" name="Universidad Peruana…"/>
          <p:cNvSpPr txBox="1"/>
          <p:nvPr/>
        </p:nvSpPr>
        <p:spPr>
          <a:xfrm>
            <a:off x="10454790" y="3868161"/>
            <a:ext cx="1478586" cy="40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pPr>
            <a:r>
              <a:t>Universidad Peruana </a:t>
            </a:r>
          </a:p>
          <a:p>
            <a: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pPr>
            <a:r>
              <a:t>de Ciencias Aplicadas</a:t>
            </a:r>
          </a:p>
        </p:txBody>
      </p:sp>
      <p:pic>
        <p:nvPicPr>
          <p:cNvPr id="144" name="laurate.png" descr="laurate.png"/>
          <p:cNvPicPr>
            <a:picLocks noChangeAspect="1"/>
          </p:cNvPicPr>
          <p:nvPr/>
        </p:nvPicPr>
        <p:blipFill>
          <a:blip r:embed="rId2">
            <a:alphaModFix amt="22995"/>
          </a:blip>
          <a:stretch>
            <a:fillRect/>
          </a:stretch>
        </p:blipFill>
        <p:spPr>
          <a:xfrm>
            <a:off x="747999" y="8548216"/>
            <a:ext cx="17653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ogo-footer-3.png" descr="logo-footer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33" y="2327420"/>
            <a:ext cx="826471" cy="82647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UPC"/>
          <p:cNvSpPr txBox="1"/>
          <p:nvPr/>
        </p:nvSpPr>
        <p:spPr>
          <a:xfrm>
            <a:off x="10454790" y="3612969"/>
            <a:ext cx="537897" cy="32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b="0">
                <a:solidFill>
                  <a:srgbClr val="4C4A5C"/>
                </a:solidFill>
                <a:latin typeface="Zizou Slab Medium"/>
                <a:ea typeface="Zizou Slab Medium"/>
                <a:cs typeface="Zizou Slab Medium"/>
                <a:sym typeface="Zizou Slab Medium"/>
              </a:defRPr>
            </a:lvl1pPr>
          </a:lstStyle>
          <a:p>
            <a:r>
              <a:t>UPC</a:t>
            </a:r>
          </a:p>
        </p:txBody>
      </p:sp>
      <p:sp>
        <p:nvSpPr>
          <p:cNvPr id="147" name="https://www.upc.edu.pe"/>
          <p:cNvSpPr txBox="1"/>
          <p:nvPr/>
        </p:nvSpPr>
        <p:spPr>
          <a:xfrm>
            <a:off x="10454790" y="5141045"/>
            <a:ext cx="1590600" cy="25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t>https://www.upc.edu.pe</a:t>
            </a:r>
          </a:p>
        </p:txBody>
      </p:sp>
      <p:sp>
        <p:nvSpPr>
          <p:cNvPr id="148" name="Prolongación Primavera 2390,…"/>
          <p:cNvSpPr txBox="1"/>
          <p:nvPr/>
        </p:nvSpPr>
        <p:spPr>
          <a:xfrm>
            <a:off x="10454790" y="4400189"/>
            <a:ext cx="2000251" cy="40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pPr>
            <a:r>
              <a:t>Prolongación Primavera 2390,</a:t>
            </a:r>
          </a:p>
          <a:p>
            <a: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pPr>
            <a:r>
              <a:t>Monterrico, Santiago de Surco</a:t>
            </a:r>
          </a:p>
        </p:txBody>
      </p:sp>
      <p:sp>
        <p:nvSpPr>
          <p:cNvPr id="149" name="exígete, innova"/>
          <p:cNvSpPr txBox="1"/>
          <p:nvPr/>
        </p:nvSpPr>
        <p:spPr>
          <a:xfrm>
            <a:off x="10454790" y="5668816"/>
            <a:ext cx="1144373" cy="25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 b="0" i="1">
                <a:solidFill>
                  <a:srgbClr val="FFFFFF"/>
                </a:solidFill>
                <a:latin typeface="Zizou Slab Medium"/>
                <a:ea typeface="Zizou Slab Medium"/>
                <a:cs typeface="Zizou Slab Medium"/>
                <a:sym typeface="Zizou Slab Medium"/>
              </a:defRPr>
            </a:lvl1pPr>
          </a:lstStyle>
          <a:p>
            <a:r>
              <a:t>exígete, innova</a:t>
            </a:r>
          </a:p>
        </p:txBody>
      </p:sp>
      <p:sp>
        <p:nvSpPr>
          <p:cNvPr id="150" name="PREGRADO"/>
          <p:cNvSpPr txBox="1"/>
          <p:nvPr/>
        </p:nvSpPr>
        <p:spPr>
          <a:xfrm>
            <a:off x="632182" y="584835"/>
            <a:ext cx="274434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600" b="0">
                <a:solidFill>
                  <a:srgbClr val="FFFFFF"/>
                </a:solidFill>
                <a:latin typeface="Solano Gothic MVB Std Bold"/>
                <a:ea typeface="Solano Gothic MVB Std Bold"/>
                <a:cs typeface="Solano Gothic MVB Std Bold"/>
                <a:sym typeface="Solano Gothic MVB Std Bold"/>
              </a:defRPr>
            </a:lvl1pPr>
          </a:lstStyle>
          <a:p>
            <a:pPr algn="l"/>
            <a:r>
              <a:rPr dirty="0"/>
              <a:t>PREGRADO</a:t>
            </a:r>
          </a:p>
        </p:txBody>
      </p:sp>
      <p:sp>
        <p:nvSpPr>
          <p:cNvPr id="151" name="Lima 33 - Perú"/>
          <p:cNvSpPr txBox="1"/>
          <p:nvPr/>
        </p:nvSpPr>
        <p:spPr>
          <a:xfrm>
            <a:off x="10454790" y="4740274"/>
            <a:ext cx="982219" cy="25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t>Lima 33 - Perú</a:t>
            </a:r>
          </a:p>
        </p:txBody>
      </p:sp>
      <p:sp>
        <p:nvSpPr>
          <p:cNvPr id="152" name="T 511 313 3333"/>
          <p:cNvSpPr txBox="1"/>
          <p:nvPr/>
        </p:nvSpPr>
        <p:spPr>
          <a:xfrm>
            <a:off x="10454790" y="4932216"/>
            <a:ext cx="946557" cy="25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r>
              <a:t>T 511 313 3333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l finalizar la sesión …"/>
          <p:cNvSpPr txBox="1"/>
          <p:nvPr/>
        </p:nvSpPr>
        <p:spPr>
          <a:xfrm>
            <a:off x="1187047" y="3440510"/>
            <a:ext cx="1063070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0">
                <a:solidFill>
                  <a:srgbClr val="FFFFFF"/>
                </a:solidFill>
                <a:latin typeface="Zizou Slab Light"/>
                <a:ea typeface="Zizou Slab Light"/>
                <a:cs typeface="Zizou Slab Light"/>
                <a:sym typeface="Zizou Slab Light"/>
              </a:defRPr>
            </a:lvl1pPr>
          </a:lstStyle>
          <a:p>
            <a:pPr algn="ctr"/>
            <a:r>
              <a:rPr lang="es-ES" dirty="0">
                <a:solidFill>
                  <a:schemeClr val="tx2"/>
                </a:solidFill>
              </a:rPr>
              <a:t>Al finalizar esta unidad, el estudiante será capaz de desarrollar </a:t>
            </a:r>
            <a:r>
              <a:rPr lang="es-ES" dirty="0" err="1">
                <a:solidFill>
                  <a:schemeClr val="tx2"/>
                </a:solidFill>
              </a:rPr>
              <a:t>APIs</a:t>
            </a:r>
            <a:r>
              <a:rPr lang="es-ES" dirty="0">
                <a:solidFill>
                  <a:schemeClr val="tx2"/>
                </a:solidFill>
              </a:rPr>
              <a:t> robustas utilizando el </a:t>
            </a:r>
            <a:r>
              <a:rPr lang="es-ES" dirty="0" err="1">
                <a:solidFill>
                  <a:schemeClr val="tx2"/>
                </a:solidFill>
              </a:rPr>
              <a:t>framework</a:t>
            </a:r>
            <a:r>
              <a:rPr lang="es-ES" dirty="0">
                <a:solidFill>
                  <a:schemeClr val="tx2"/>
                </a:solidFill>
              </a:rPr>
              <a:t> Spring </a:t>
            </a:r>
            <a:r>
              <a:rPr lang="es-ES" dirty="0" err="1">
                <a:solidFill>
                  <a:schemeClr val="tx2"/>
                </a:solidFill>
              </a:rPr>
              <a:t>Boot</a:t>
            </a:r>
            <a:r>
              <a:rPr lang="es-ES" dirty="0">
                <a:solidFill>
                  <a:schemeClr val="tx2"/>
                </a:solidFill>
              </a:rPr>
              <a:t>, implementando seguridad, integración con bases de datos y aplicaciones </a:t>
            </a:r>
            <a:r>
              <a:rPr lang="es-ES" dirty="0" err="1">
                <a:solidFill>
                  <a:schemeClr val="tx2"/>
                </a:solidFill>
              </a:rPr>
              <a:t>frontend</a:t>
            </a:r>
            <a:r>
              <a:rPr lang="es-ES" dirty="0">
                <a:solidFill>
                  <a:schemeClr val="tx2"/>
                </a:solidFill>
              </a:rPr>
              <a:t>, y entendiendo el impacto de las </a:t>
            </a:r>
            <a:r>
              <a:rPr lang="es-ES" dirty="0" err="1">
                <a:solidFill>
                  <a:schemeClr val="tx2"/>
                </a:solidFill>
              </a:rPr>
              <a:t>APIs</a:t>
            </a:r>
            <a:r>
              <a:rPr lang="es-ES" dirty="0">
                <a:solidFill>
                  <a:schemeClr val="tx2"/>
                </a:solidFill>
              </a:rPr>
              <a:t> en los negocios.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building with a clock on the side of a road&#10;&#10;Description automatically generated">
            <a:extLst>
              <a:ext uri="{FF2B5EF4-FFF2-40B4-BE49-F238E27FC236}">
                <a16:creationId xmlns:a16="http://schemas.microsoft.com/office/drawing/2014/main" id="{019D1135-EB56-AD48-A9D8-6F368E58B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" b="1"/>
          <a:stretch/>
        </p:blipFill>
        <p:spPr>
          <a:xfrm>
            <a:off x="4809367" y="-1"/>
            <a:ext cx="13004780" cy="9753590"/>
          </a:xfrm>
          <a:prstGeom prst="rect">
            <a:avLst/>
          </a:prstGeom>
        </p:spPr>
      </p:pic>
      <p:sp>
        <p:nvSpPr>
          <p:cNvPr id="2" name="Manual Input 1">
            <a:extLst>
              <a:ext uri="{FF2B5EF4-FFF2-40B4-BE49-F238E27FC236}">
                <a16:creationId xmlns:a16="http://schemas.microsoft.com/office/drawing/2014/main" id="{EE6E9C81-3657-9746-9D17-0208E0733952}"/>
              </a:ext>
            </a:extLst>
          </p:cNvPr>
          <p:cNvSpPr/>
          <p:nvPr/>
        </p:nvSpPr>
        <p:spPr>
          <a:xfrm rot="5400000">
            <a:off x="-1765460" y="-340795"/>
            <a:ext cx="9753589" cy="10212779"/>
          </a:xfrm>
          <a:prstGeom prst="flowChartManualInpu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3" name="AGENDA"/>
          <p:cNvSpPr txBox="1"/>
          <p:nvPr/>
        </p:nvSpPr>
        <p:spPr>
          <a:xfrm>
            <a:off x="624938" y="668393"/>
            <a:ext cx="1855319" cy="81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600" b="0">
                <a:solidFill>
                  <a:srgbClr val="3B375B"/>
                </a:solidFill>
                <a:latin typeface="Solano Gothic MVB Std Bold"/>
                <a:ea typeface="Solano Gothic MVB Std Bold"/>
                <a:cs typeface="Solano Gothic MVB Std Bold"/>
                <a:sym typeface="Solano Gothic MVB Std Bold"/>
              </a:defRPr>
            </a:lvl1pPr>
          </a:lstStyle>
          <a:p>
            <a:r>
              <a:t>AGENDA</a:t>
            </a:r>
          </a:p>
        </p:txBody>
      </p:sp>
      <p:sp>
        <p:nvSpPr>
          <p:cNvPr id="134" name="APPLE ECOSYSTEM"/>
          <p:cNvSpPr txBox="1"/>
          <p:nvPr/>
        </p:nvSpPr>
        <p:spPr>
          <a:xfrm>
            <a:off x="624938" y="2396426"/>
            <a:ext cx="7261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 b="0">
                <a:solidFill>
                  <a:srgbClr val="5E5E5E"/>
                </a:solidFill>
                <a:latin typeface="Solano Gothic MVB "/>
                <a:ea typeface="Solano Gothic MVB "/>
                <a:cs typeface="Solano Gothic MVB "/>
                <a:sym typeface="Solano Gothic MVB 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API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TEMA 2"/>
          <p:cNvSpPr txBox="1"/>
          <p:nvPr/>
        </p:nvSpPr>
        <p:spPr>
          <a:xfrm>
            <a:off x="615964" y="3127493"/>
            <a:ext cx="101470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latin typeface="Solano Gothic MVB "/>
                <a:ea typeface="Solano Gothic MVB "/>
                <a:cs typeface="Solano Gothic MVB "/>
                <a:sym typeface="Solano Gothic MVB "/>
              </a:defRPr>
            </a:lvl1pPr>
          </a:lstStyle>
          <a:p>
            <a:r>
              <a:rPr lang="es-ES" sz="3600" dirty="0"/>
              <a:t>REST</a:t>
            </a:r>
          </a:p>
        </p:txBody>
      </p:sp>
      <p:sp>
        <p:nvSpPr>
          <p:cNvPr id="136" name="Rectangle"/>
          <p:cNvSpPr/>
          <p:nvPr/>
        </p:nvSpPr>
        <p:spPr>
          <a:xfrm>
            <a:off x="672166" y="526167"/>
            <a:ext cx="1760863" cy="1243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3B375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TEMA 2">
            <a:extLst>
              <a:ext uri="{FF2B5EF4-FFF2-40B4-BE49-F238E27FC236}">
                <a16:creationId xmlns:a16="http://schemas.microsoft.com/office/drawing/2014/main" id="{1F0FE867-FF72-804C-9FB6-BF9F4DE905A0}"/>
              </a:ext>
            </a:extLst>
          </p:cNvPr>
          <p:cNvSpPr txBox="1"/>
          <p:nvPr/>
        </p:nvSpPr>
        <p:spPr>
          <a:xfrm>
            <a:off x="615964" y="3858560"/>
            <a:ext cx="15100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latin typeface="Solano Gothic MVB "/>
                <a:ea typeface="Solano Gothic MVB "/>
                <a:cs typeface="Solano Gothic MVB "/>
                <a:sym typeface="Solano Gothic MVB "/>
              </a:defRPr>
            </a:lvl1pPr>
          </a:lstStyle>
          <a:p>
            <a:r>
              <a:rPr lang="es-ES" sz="3600" dirty="0">
                <a:solidFill>
                  <a:schemeClr val="tx2"/>
                </a:solidFill>
              </a:rPr>
              <a:t>SPRING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ara profundizar"/>
          <p:cNvSpPr txBox="1"/>
          <p:nvPr/>
        </p:nvSpPr>
        <p:spPr>
          <a:xfrm>
            <a:off x="781628" y="818084"/>
            <a:ext cx="82554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 b="0">
                <a:solidFill>
                  <a:srgbClr val="929292"/>
                </a:solidFill>
                <a:latin typeface="Zizou Slab Bold"/>
                <a:ea typeface="Zizou Slab Bold"/>
                <a:cs typeface="Zizou Slab Bold"/>
                <a:sym typeface="Zizou Slab"/>
              </a:defRPr>
            </a:lvl1pPr>
          </a:lstStyle>
          <a:p>
            <a:r>
              <a:rPr lang="es-ES" dirty="0"/>
              <a:t>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CE7623-989A-48D7-B0D8-008183C17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48" r="678" b="13009"/>
          <a:stretch/>
        </p:blipFill>
        <p:spPr bwMode="auto">
          <a:xfrm>
            <a:off x="1841090" y="1678004"/>
            <a:ext cx="9687442" cy="72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6556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CD9BA9-6F0C-73BD-07BB-DD03189318E8}"/>
              </a:ext>
            </a:extLst>
          </p:cNvPr>
          <p:cNvSpPr txBox="1"/>
          <p:nvPr/>
        </p:nvSpPr>
        <p:spPr>
          <a:xfrm>
            <a:off x="2169040" y="2234217"/>
            <a:ext cx="9654363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s-ES" sz="3600" dirty="0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REST</a:t>
            </a:r>
            <a:endParaRPr lang="es-ES" sz="3600" b="0" dirty="0">
              <a:solidFill>
                <a:srgbClr val="929292"/>
              </a:solidFill>
              <a:latin typeface="Calibri" panose="020F0502020204030204" pitchFamily="34" charset="0"/>
              <a:cs typeface="Calibri" panose="020F0502020204030204" pitchFamily="34" charset="0"/>
              <a:sym typeface="Zizou Slab"/>
            </a:endParaRPr>
          </a:p>
          <a:p>
            <a:pPr algn="just"/>
            <a:endParaRPr lang="es-ES" sz="3600" b="0" dirty="0">
              <a:solidFill>
                <a:srgbClr val="929292"/>
              </a:solidFill>
              <a:latin typeface="Calibri" panose="020F0502020204030204" pitchFamily="34" charset="0"/>
              <a:cs typeface="Calibri" panose="020F0502020204030204" pitchFamily="34" charset="0"/>
              <a:sym typeface="Zizou Slab"/>
            </a:endParaRPr>
          </a:p>
          <a:p>
            <a:pPr algn="just"/>
            <a:endParaRPr lang="es-ES" sz="3600" b="0" dirty="0">
              <a:solidFill>
                <a:srgbClr val="929292"/>
              </a:solidFill>
              <a:latin typeface="Calibri" panose="020F0502020204030204" pitchFamily="34" charset="0"/>
              <a:cs typeface="Calibri" panose="020F0502020204030204" pitchFamily="34" charset="0"/>
              <a:sym typeface="Zizou Slab"/>
            </a:endParaRPr>
          </a:p>
          <a:p>
            <a:pPr algn="just"/>
            <a:r>
              <a:rPr lang="es-ES" sz="3600" dirty="0" err="1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Representational</a:t>
            </a:r>
            <a:r>
              <a:rPr lang="es-ES" sz="3600" dirty="0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 </a:t>
            </a:r>
            <a:r>
              <a:rPr lang="es-ES" sz="3600" dirty="0" err="1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State</a:t>
            </a:r>
            <a:r>
              <a:rPr lang="es-ES" sz="3600" dirty="0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 Transfer </a:t>
            </a:r>
            <a:r>
              <a:rPr lang="es-ES" sz="3600" b="0" dirty="0">
                <a:solidFill>
                  <a:srgbClr val="929292"/>
                </a:solidFill>
                <a:latin typeface="Calibri" panose="020F0502020204030204" pitchFamily="34" charset="0"/>
                <a:cs typeface="Calibri" panose="020F0502020204030204" pitchFamily="34" charset="0"/>
                <a:sym typeface="Zizou Slab"/>
              </a:rPr>
              <a:t>es un ESTILO  de Arquitectura a la hora de realizar una comunicación entre cliente y servidor</a:t>
            </a:r>
            <a:r>
              <a:rPr lang="es-ES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60474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DFF96FA-9C2A-2ADA-B7C5-FAACC678AAF0}"/>
              </a:ext>
            </a:extLst>
          </p:cNvPr>
          <p:cNvSpPr txBox="1"/>
          <p:nvPr/>
        </p:nvSpPr>
        <p:spPr>
          <a:xfrm>
            <a:off x="1164856" y="1333028"/>
            <a:ext cx="1067508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verbos Http </a:t>
            </a:r>
            <a:r>
              <a:rPr lang="es-ES" sz="32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involucrados en un sistema REST son GET, POST, PUT, PATCH y DELETE.</a:t>
            </a:r>
          </a:p>
          <a:p>
            <a:pPr algn="just"/>
            <a:endParaRPr lang="es-ES" sz="32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7F3019-7017-0AC3-1072-AF9ED2D5A12A}"/>
              </a:ext>
            </a:extLst>
          </p:cNvPr>
          <p:cNvSpPr txBox="1"/>
          <p:nvPr/>
        </p:nvSpPr>
        <p:spPr>
          <a:xfrm>
            <a:off x="1558260" y="3587852"/>
            <a:ext cx="9888280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PE" sz="32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GET: Se usara para solicitar consultar a los recursos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PE" sz="32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POST: Se usará para insertar nuevos recursos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PE" sz="32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PUT/PATCH : Se usará para actualizar recursos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PE" sz="32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DELETE : Se usará para borrar recursos</a:t>
            </a:r>
          </a:p>
        </p:txBody>
      </p:sp>
    </p:spTree>
    <p:extLst>
      <p:ext uri="{BB962C8B-B14F-4D97-AF65-F5344CB8AC3E}">
        <p14:creationId xmlns:p14="http://schemas.microsoft.com/office/powerpoint/2010/main" val="30759302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5F48EF-40C4-D913-930D-8DD38C1F5332}"/>
              </a:ext>
            </a:extLst>
          </p:cNvPr>
          <p:cNvSpPr txBox="1"/>
          <p:nvPr/>
        </p:nvSpPr>
        <p:spPr>
          <a:xfrm>
            <a:off x="779721" y="1594884"/>
            <a:ext cx="11383926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endParaRPr lang="es-ES" sz="28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sz="28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el desarrollo de aplicaciones y contenedor de inversión de control, de código abierto para la plataforma Java.​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primera versión fue escrita por </a:t>
            </a:r>
            <a:r>
              <a:rPr lang="es-ES" sz="28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</a:t>
            </a: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Johnson, quien lo lanzó junto a la publicación de su libro Expert </a:t>
            </a:r>
            <a:r>
              <a:rPr lang="es-ES" sz="28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One-on-One</a:t>
            </a: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J2EE </a:t>
            </a:r>
            <a:r>
              <a:rPr lang="es-ES" sz="28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8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28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es-PE" sz="28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B6EDAD-7229-0535-79F9-267B0A05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5" y="966483"/>
            <a:ext cx="2444842" cy="62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é es Spring Framework? Características I">
            <a:extLst>
              <a:ext uri="{FF2B5EF4-FFF2-40B4-BE49-F238E27FC236}">
                <a16:creationId xmlns:a16="http://schemas.microsoft.com/office/drawing/2014/main" id="{F0C16BD5-6E56-5ED4-AB98-CDF91682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781" y="3841653"/>
            <a:ext cx="8242079" cy="565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1422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ring Tutorial | Getting Started With Spring Framework | Edureka">
            <a:extLst>
              <a:ext uri="{FF2B5EF4-FFF2-40B4-BE49-F238E27FC236}">
                <a16:creationId xmlns:a16="http://schemas.microsoft.com/office/drawing/2014/main" id="{A1EC496A-C1C7-092B-A269-4817AB156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t="4152" r="1778"/>
          <a:stretch/>
        </p:blipFill>
        <p:spPr bwMode="auto">
          <a:xfrm>
            <a:off x="106325" y="2573079"/>
            <a:ext cx="12844130" cy="61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BC9A73-5FC3-6D32-E659-9E22BC181DDB}"/>
              </a:ext>
            </a:extLst>
          </p:cNvPr>
          <p:cNvSpPr txBox="1"/>
          <p:nvPr/>
        </p:nvSpPr>
        <p:spPr>
          <a:xfrm>
            <a:off x="1164856" y="1333028"/>
            <a:ext cx="106750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Ecosistema de Spring Framework</a:t>
            </a:r>
            <a:endParaRPr lang="es-ES" sz="32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703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81972D-2D49-8B45-9B0B-4C46D0D0406C}"/>
              </a:ext>
            </a:extLst>
          </p:cNvPr>
          <p:cNvSpPr txBox="1"/>
          <p:nvPr/>
        </p:nvSpPr>
        <p:spPr>
          <a:xfrm>
            <a:off x="1164856" y="1333028"/>
            <a:ext cx="106750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Proyectos que utilizaremos de Spring Framework</a:t>
            </a:r>
            <a:endParaRPr lang="es-ES" sz="32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Spring Boot Tutorial">
            <a:extLst>
              <a:ext uri="{FF2B5EF4-FFF2-40B4-BE49-F238E27FC236}">
                <a16:creationId xmlns:a16="http://schemas.microsoft.com/office/drawing/2014/main" id="{56F2CE78-240E-A96C-6DB9-722FB3A4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89" y="2994727"/>
            <a:ext cx="3579403" cy="18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set default column value in JPA - Knoldus Blogs">
            <a:extLst>
              <a:ext uri="{FF2B5EF4-FFF2-40B4-BE49-F238E27FC236}">
                <a16:creationId xmlns:a16="http://schemas.microsoft.com/office/drawing/2014/main" id="{938A3BAE-2F53-47CA-89B7-95E40A9E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20" y="1878420"/>
            <a:ext cx="4325124" cy="43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Spring Security Interview Questions (2023) - InterviewBit">
            <a:extLst>
              <a:ext uri="{FF2B5EF4-FFF2-40B4-BE49-F238E27FC236}">
                <a16:creationId xmlns:a16="http://schemas.microsoft.com/office/drawing/2014/main" id="{75C1E69B-9A0F-736A-A0F3-5B980A2F0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82" y="6159245"/>
            <a:ext cx="4870258" cy="26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449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363</Words>
  <Application>Microsoft Office PowerPoint</Application>
  <PresentationFormat>Personalizado</PresentationFormat>
  <Paragraphs>48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9" baseType="lpstr">
      <vt:lpstr>Calibri</vt:lpstr>
      <vt:lpstr>Helvetica Light</vt:lpstr>
      <vt:lpstr>Helvetica Neue</vt:lpstr>
      <vt:lpstr>Helvetica Neue Light</vt:lpstr>
      <vt:lpstr>Helvetica Neue Medium</vt:lpstr>
      <vt:lpstr>Helvetica Neue Thin</vt:lpstr>
      <vt:lpstr>Solano Gothic MVB </vt:lpstr>
      <vt:lpstr>Solano Gothic MVB Std Bold</vt:lpstr>
      <vt:lpstr>Wingdings</vt:lpstr>
      <vt:lpstr>Zizou Slab Bold</vt:lpstr>
      <vt:lpstr>Zizou Slab Light</vt:lpstr>
      <vt:lpstr>Zizou Slab Medium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pcisavel (Velasquez Nuñez, Angel Augusto)</dc:creator>
  <cp:lastModifiedBy>PCSIRCOB (COBEÑAS SANCHEZ, ROSA AMERICA)</cp:lastModifiedBy>
  <cp:revision>124</cp:revision>
  <cp:lastPrinted>2020-09-05T12:31:55Z</cp:lastPrinted>
  <dcterms:created xsi:type="dcterms:W3CDTF">2019-03-08T00:44:33Z</dcterms:created>
  <dcterms:modified xsi:type="dcterms:W3CDTF">2023-03-10T18:13:25Z</dcterms:modified>
</cp:coreProperties>
</file>